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4" r:id="rId3"/>
    <p:sldId id="293" r:id="rId4"/>
    <p:sldId id="295" r:id="rId5"/>
    <p:sldId id="294" r:id="rId6"/>
    <p:sldId id="317" r:id="rId7"/>
    <p:sldId id="316" r:id="rId8"/>
    <p:sldId id="296" r:id="rId9"/>
    <p:sldId id="304" r:id="rId10"/>
    <p:sldId id="305" r:id="rId11"/>
    <p:sldId id="297" r:id="rId12"/>
    <p:sldId id="306" r:id="rId13"/>
    <p:sldId id="307" r:id="rId14"/>
    <p:sldId id="314" r:id="rId15"/>
    <p:sldId id="318" r:id="rId16"/>
    <p:sldId id="338" r:id="rId17"/>
    <p:sldId id="310" r:id="rId18"/>
    <p:sldId id="319" r:id="rId19"/>
    <p:sldId id="336" r:id="rId20"/>
    <p:sldId id="313" r:id="rId21"/>
    <p:sldId id="311" r:id="rId22"/>
    <p:sldId id="337" r:id="rId23"/>
    <p:sldId id="312" r:id="rId24"/>
    <p:sldId id="308" r:id="rId25"/>
    <p:sldId id="344" r:id="rId26"/>
    <p:sldId id="309" r:id="rId27"/>
    <p:sldId id="298" r:id="rId28"/>
    <p:sldId id="300" r:id="rId29"/>
    <p:sldId id="333" r:id="rId30"/>
    <p:sldId id="301" r:id="rId31"/>
    <p:sldId id="323" r:id="rId32"/>
    <p:sldId id="324" r:id="rId33"/>
    <p:sldId id="325" r:id="rId34"/>
    <p:sldId id="326" r:id="rId35"/>
    <p:sldId id="327" r:id="rId36"/>
    <p:sldId id="330" r:id="rId37"/>
    <p:sldId id="332" r:id="rId38"/>
    <p:sldId id="331" r:id="rId39"/>
    <p:sldId id="328" r:id="rId40"/>
    <p:sldId id="335" r:id="rId41"/>
    <p:sldId id="334" r:id="rId42"/>
    <p:sldId id="315" r:id="rId43"/>
    <p:sldId id="321" r:id="rId44"/>
    <p:sldId id="343" r:id="rId45"/>
    <p:sldId id="341" r:id="rId46"/>
    <p:sldId id="339" r:id="rId47"/>
    <p:sldId id="340" r:id="rId48"/>
    <p:sldId id="322" r:id="rId49"/>
    <p:sldId id="342" r:id="rId50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Open Sans" panose="020B0606030504020204" pitchFamily="34" charset="0"/>
      <p:regular r:id="rId57"/>
      <p:bold r:id="rId58"/>
      <p:italic r:id="rId59"/>
      <p:boldItalic r:id="rId6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64"/>
            <p14:sldId id="293"/>
            <p14:sldId id="295"/>
            <p14:sldId id="294"/>
            <p14:sldId id="317"/>
            <p14:sldId id="316"/>
            <p14:sldId id="296"/>
            <p14:sldId id="304"/>
            <p14:sldId id="305"/>
            <p14:sldId id="297"/>
            <p14:sldId id="306"/>
            <p14:sldId id="307"/>
            <p14:sldId id="314"/>
            <p14:sldId id="318"/>
            <p14:sldId id="338"/>
            <p14:sldId id="310"/>
            <p14:sldId id="319"/>
            <p14:sldId id="336"/>
            <p14:sldId id="313"/>
            <p14:sldId id="311"/>
            <p14:sldId id="337"/>
            <p14:sldId id="312"/>
            <p14:sldId id="308"/>
            <p14:sldId id="344"/>
            <p14:sldId id="309"/>
            <p14:sldId id="298"/>
            <p14:sldId id="300"/>
            <p14:sldId id="333"/>
            <p14:sldId id="301"/>
            <p14:sldId id="323"/>
            <p14:sldId id="324"/>
            <p14:sldId id="325"/>
            <p14:sldId id="326"/>
            <p14:sldId id="327"/>
            <p14:sldId id="330"/>
            <p14:sldId id="332"/>
            <p14:sldId id="331"/>
            <p14:sldId id="328"/>
            <p14:sldId id="335"/>
            <p14:sldId id="334"/>
            <p14:sldId id="315"/>
            <p14:sldId id="321"/>
            <p14:sldId id="343"/>
            <p14:sldId id="341"/>
            <p14:sldId id="339"/>
            <p14:sldId id="340"/>
            <p14:sldId id="322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BAD3"/>
    <a:srgbClr val="13A983"/>
    <a:srgbClr val="009BA4"/>
    <a:srgbClr val="93C356"/>
    <a:srgbClr val="BCCF02"/>
    <a:srgbClr val="28618C"/>
    <a:srgbClr val="539DC5"/>
    <a:srgbClr val="02ACA8"/>
    <a:srgbClr val="F07D00"/>
    <a:srgbClr val="E0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60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19.09.2022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Rechteck 3"/>
          <p:cNvSpPr/>
          <p:nvPr/>
        </p:nvSpPr>
        <p:spPr>
          <a:xfrm>
            <a:off x="0" y="972000"/>
            <a:ext cx="12192000" cy="171451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882000" y="972000"/>
            <a:ext cx="6985000" cy="20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Fakultät Informatik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863600" y="1641267"/>
            <a:ext cx="65166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863600" y="2957861"/>
            <a:ext cx="65166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Visualisierung von erweiterten Geodaten in der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PrioBike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-App</a:t>
            </a: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863600" y="5245200"/>
            <a:ext cx="65166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verantwortlicher Hochschullehrer: Dr.-Ing. Thomas Springer</a:t>
            </a:r>
          </a:p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Betreuer: Dipl.-Inf. Philipp Matthes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863599" y="4730400"/>
            <a:ext cx="65166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6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Markus Wieland // Dresden, 20.09.2022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R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R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396000" marR="0" lvl="1" indent="-324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468000" marR="0" lvl="2" indent="-216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576000" marR="0" lvl="3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648000" marR="0" lvl="4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Visualisierung von erweiterten Geodaten in der </a:t>
            </a:r>
            <a:r>
              <a:rPr lang="de-DE" sz="800" dirty="0" err="1">
                <a:solidFill>
                  <a:schemeClr val="bg2"/>
                </a:solidFill>
              </a:rPr>
              <a:t>PrioBike</a:t>
            </a:r>
            <a:r>
              <a:rPr lang="de-DE" sz="800" dirty="0">
                <a:solidFill>
                  <a:schemeClr val="bg2"/>
                </a:solidFill>
              </a:rPr>
              <a:t>-App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Markus Wieland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Forschungsprojekt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6000" marR="0" indent="-324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468000" marR="0" indent="-216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576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648000" marR="0" indent="-252000" algn="l" defTabSz="914400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75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" TargetMode="External"/><Relationship Id="rId2" Type="http://schemas.openxmlformats.org/officeDocument/2006/relationships/hyperlink" Target="https://maps.dwd.de/geoserver/wms?SERVICE=WMS&amp;VERSION=2.0.0&amp;REQUEST=GetCapabiliti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dienste.hamburg.de/HH_WFS_Stadtrad?SERVICE=WFS&amp;VERSION=2.0.0&amp;REQUEST=GetFeature&amp;typename=de.hh.up:stadtrad_stationen&amp;outputFormat=application/geo%2bjson&amp;srsname=EPSG:4326" TargetMode="External"/><Relationship Id="rId2" Type="http://schemas.openxmlformats.org/officeDocument/2006/relationships/hyperlink" Target="https://geodienste.hamburg.de/HH_WFS_Stadtrad?SERVICE=WFS&amp;REQUEST=GetCapabiliti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unfallatlas.statistikportal.d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geofabrik.de/europe/germany/hamburg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44BB5-7801-AD84-FF52-210204E2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Fahrradläden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bicycle_shop.geojson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0E5CB-E0E2-77F5-3F16-5F00A9FCF4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145 Punktdaten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2B23BA-4D48-9443-ACE2-D023622FC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29" y="2914199"/>
            <a:ext cx="4540249" cy="3063094"/>
          </a:xfrm>
          <a:prstGeom prst="rect">
            <a:avLst/>
          </a:prstGeom>
        </p:spPr>
      </p:pic>
      <p:pic>
        <p:nvPicPr>
          <p:cNvPr id="7" name="Grafik 6" descr="Ein Bild, das draußen, Apartmentgebäude enthält.&#10;&#10;Automatisch generierte Beschreibung">
            <a:extLst>
              <a:ext uri="{FF2B5EF4-FFF2-40B4-BE49-F238E27FC236}">
                <a16:creationId xmlns:a16="http://schemas.microsoft.com/office/drawing/2014/main" id="{ADE0991B-4E6A-0CDB-4238-C61A87E62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215237"/>
            <a:ext cx="4235449" cy="2435269"/>
          </a:xfrm>
          <a:prstGeom prst="rect">
            <a:avLst/>
          </a:prstGeom>
        </p:spPr>
      </p:pic>
      <p:pic>
        <p:nvPicPr>
          <p:cNvPr id="9" name="Grafik 8" descr="Ein Bild, das Text, draußen, Baum enthält.&#10;&#10;Automatisch generierte Beschreibung">
            <a:extLst>
              <a:ext uri="{FF2B5EF4-FFF2-40B4-BE49-F238E27FC236}">
                <a16:creationId xmlns:a16="http://schemas.microsoft.com/office/drawing/2014/main" id="{BB03CE27-9A30-1864-80E1-C935F6FAC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21" y="2523789"/>
            <a:ext cx="3674852" cy="30630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66D0D73-F4A4-283F-23BE-218E5B720EA3}"/>
              </a:ext>
            </a:extLst>
          </p:cNvPr>
          <p:cNvCxnSpPr/>
          <p:nvPr/>
        </p:nvCxnSpPr>
        <p:spPr>
          <a:xfrm flipH="1" flipV="1">
            <a:off x="9337674" y="2650506"/>
            <a:ext cx="1235076" cy="1006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6C1989-82D8-8C8A-0BAA-D1358C44BD72}"/>
              </a:ext>
            </a:extLst>
          </p:cNvPr>
          <p:cNvCxnSpPr>
            <a:cxnSpLocks/>
          </p:cNvCxnSpPr>
          <p:nvPr/>
        </p:nvCxnSpPr>
        <p:spPr>
          <a:xfrm flipH="1" flipV="1">
            <a:off x="5707873" y="3942596"/>
            <a:ext cx="1312052" cy="14310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77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E2D9DD-F919-23B8-0A5E-A911CFA3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  <a:br>
              <a:rPr lang="de-DE" dirty="0"/>
            </a:br>
            <a:r>
              <a:rPr lang="de-DE" b="0" dirty="0"/>
              <a:t>Geoportal Hamburg, Deutscher Wetterdienst, OpenData Portal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045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65A44D-0B39-5581-78F1-D303256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Geo-Webservices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9EA65-A758-4089-BD6D-5243CFFDEA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Standardisierte Distribution von Geodaten</a:t>
            </a:r>
          </a:p>
          <a:p>
            <a:endParaRPr lang="de-DE" b="1" dirty="0"/>
          </a:p>
          <a:p>
            <a:r>
              <a:rPr lang="de-DE" sz="2000" b="1" dirty="0"/>
              <a:t>WMS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 err="1"/>
              <a:t>M</a:t>
            </a:r>
            <a:r>
              <a:rPr lang="de-DE" dirty="0" err="1"/>
              <a:t>ap</a:t>
            </a:r>
            <a:r>
              <a:rPr lang="de-DE" dirty="0"/>
              <a:t>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Fertige Karten (Bilder)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GetMap</a:t>
            </a:r>
            <a:r>
              <a:rPr lang="de-DE" dirty="0"/>
              <a:t>-Request</a:t>
            </a:r>
          </a:p>
          <a:p>
            <a:r>
              <a:rPr lang="de-DE" sz="2000" b="1" dirty="0"/>
              <a:t>WFS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F</a:t>
            </a:r>
            <a:r>
              <a:rPr lang="de-DE" dirty="0"/>
              <a:t>eature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GetFeature</a:t>
            </a:r>
            <a:r>
              <a:rPr lang="de-DE" dirty="0"/>
              <a:t>-Request</a:t>
            </a:r>
          </a:p>
          <a:p>
            <a:r>
              <a:rPr lang="de-DE" sz="2000" b="1" dirty="0"/>
              <a:t>WCS</a:t>
            </a:r>
            <a:r>
              <a:rPr lang="de-DE" b="1" dirty="0"/>
              <a:t> </a:t>
            </a:r>
            <a:r>
              <a:rPr lang="de-DE" dirty="0"/>
              <a:t>… </a:t>
            </a:r>
            <a:r>
              <a:rPr lang="de-DE" b="1" dirty="0"/>
              <a:t>W</a:t>
            </a:r>
            <a:r>
              <a:rPr lang="de-DE" dirty="0"/>
              <a:t>eb </a:t>
            </a:r>
            <a:r>
              <a:rPr lang="de-DE" b="1" dirty="0"/>
              <a:t>C</a:t>
            </a:r>
            <a:r>
              <a:rPr lang="de-DE" dirty="0"/>
              <a:t>overage </a:t>
            </a:r>
            <a:r>
              <a:rPr lang="de-DE" b="1" dirty="0"/>
              <a:t>S</a:t>
            </a:r>
            <a:r>
              <a:rPr lang="de-DE" dirty="0"/>
              <a:t>ervice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Rasterdaten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GetCoverage</a:t>
            </a:r>
            <a:r>
              <a:rPr lang="de-DE" dirty="0"/>
              <a:t>-Request</a:t>
            </a:r>
          </a:p>
        </p:txBody>
      </p:sp>
    </p:spTree>
    <p:extLst>
      <p:ext uri="{BB962C8B-B14F-4D97-AF65-F5344CB8AC3E}">
        <p14:creationId xmlns:p14="http://schemas.microsoft.com/office/powerpoint/2010/main" val="231804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EB975-75A4-0E0A-FC2C-12638BF3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GetCapabilities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B1427-1671-83FD-DF83-CFA45AE16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Übersicht über Fähigkeiten des Services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Verfügbare Datenformate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Boundingbox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Features/Raster/</a:t>
            </a:r>
            <a:r>
              <a:rPr lang="de-DE" dirty="0" err="1"/>
              <a:t>Map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Mögliche Stylings</a:t>
            </a:r>
          </a:p>
          <a:p>
            <a:endParaRPr lang="de-DE" dirty="0"/>
          </a:p>
          <a:p>
            <a:r>
              <a:rPr lang="de-DE" b="1" dirty="0"/>
              <a:t>Anmerkung</a:t>
            </a:r>
            <a:r>
              <a:rPr lang="de-DE" dirty="0"/>
              <a:t>: Nach WFS Spezifikation, werden Felder deren Wert „null“ ist gar nicht zurückgegeben. Um eine Übersicht über alle Möglichen Attribute zu bekommen, führt man eine „</a:t>
            </a:r>
            <a:r>
              <a:rPr lang="de-DE" dirty="0" err="1"/>
              <a:t>DescribeFeatureType</a:t>
            </a:r>
            <a:r>
              <a:rPr lang="de-DE" dirty="0"/>
              <a:t>“ Request aus.</a:t>
            </a:r>
          </a:p>
        </p:txBody>
      </p:sp>
    </p:spTree>
    <p:extLst>
      <p:ext uri="{BB962C8B-B14F-4D97-AF65-F5344CB8AC3E}">
        <p14:creationId xmlns:p14="http://schemas.microsoft.com/office/powerpoint/2010/main" val="3609792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BED61-DB8F-BF86-4A01-ED977DF4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Deutscher Wetter Dienst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B1B00-2EF4-1EFA-D6CD-648571E773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hlinkClick r:id="rId2"/>
            </a:endParaRPr>
          </a:p>
          <a:p>
            <a:r>
              <a:rPr lang="de-DE" dirty="0">
                <a:hlinkClick r:id="rId2"/>
              </a:rPr>
              <a:t>https://maps.dwd.de/geoserver/wms?SERVICE=WMS&amp;VERSION=2.0.0&amp;REQUEST=GetCapabilities</a:t>
            </a:r>
            <a:endParaRPr lang="de-DE" dirty="0"/>
          </a:p>
          <a:p>
            <a:endParaRPr lang="de-D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maps.dwd.de/geoserver/wms?service=WMS&amp;version=1.1.0&amp;request=GetMap&amp;layers=dwd%3ANiederschlagsradar&amp;bbox=-543.462%2C-4808.645%2C556.538%2C-3608.645&amp;width=703&amp;height=768&amp;srs=EPSG%3A1000001&amp;styles=&amp;format=image%2Fpng&amp;time=2022-09-18T12:00:00.000Z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504721-53AF-C959-AECE-84A6889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A6F958-345B-FADE-AAE3-808BD9C7DA3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755" y="271877"/>
            <a:ext cx="4991098" cy="545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364147B-0FBD-CE36-9739-F2B067AF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1" y="271877"/>
            <a:ext cx="4991098" cy="54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8769FE0-B5FF-21F0-E254-6A35A4819039}"/>
              </a:ext>
            </a:extLst>
          </p:cNvPr>
          <p:cNvSpPr txBox="1"/>
          <p:nvPr/>
        </p:nvSpPr>
        <p:spPr>
          <a:xfrm>
            <a:off x="2319079" y="5748633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18.09.2022 12:00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8C4F7D-5FB9-204E-CC02-88024FE0DF30}"/>
              </a:ext>
            </a:extLst>
          </p:cNvPr>
          <p:cNvSpPr txBox="1"/>
          <p:nvPr/>
        </p:nvSpPr>
        <p:spPr>
          <a:xfrm>
            <a:off x="8014233" y="5734964"/>
            <a:ext cx="182614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19.09.2022 12:00</a:t>
            </a:r>
          </a:p>
        </p:txBody>
      </p:sp>
    </p:spTree>
    <p:extLst>
      <p:ext uri="{BB962C8B-B14F-4D97-AF65-F5344CB8AC3E}">
        <p14:creationId xmlns:p14="http://schemas.microsoft.com/office/powerpoint/2010/main" val="1977183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11BF24-2427-5E63-E095-0FFDFB20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F123E0-5496-1905-1275-722469E618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endParaRPr lang="de-DE" altLang="de-DE" dirty="0">
              <a:hlinkClick r:id="rId2"/>
            </a:endParaRPr>
          </a:p>
          <a:p>
            <a:r>
              <a:rPr lang="de-DE" altLang="de-DE" dirty="0">
                <a:hlinkClick r:id="rId2"/>
              </a:rPr>
              <a:t>https://geodienste.hamburg.de/HH_WFS_Stadtrad?SERVICE=WFS&amp;REQUEST=GetCapabilities</a:t>
            </a:r>
            <a:endParaRPr lang="de-DE" altLang="de-DE" dirty="0"/>
          </a:p>
          <a:p>
            <a:endParaRPr lang="de-DE" altLang="de-DE" dirty="0"/>
          </a:p>
          <a:p>
            <a:r>
              <a:rPr lang="de-DE" altLang="de-DE" dirty="0">
                <a:hlinkClick r:id="rId3"/>
              </a:rPr>
              <a:t>https://geodienste.hamburg.de/HH_WFS_Stadtrad?SERVICE=WFS&amp;VERSION=2.0.0&amp;REQUEST=GetFeature&amp;typename=de.hh.up:stadtrad_stationen&amp;outputFormat=application/geo%2bjson&amp;srsname=EPSG:4326</a:t>
            </a:r>
            <a:endParaRPr lang="de-DE" alt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76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DE89F2-9190-61F0-4CE0-DAD202AA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stadt_rad.geojson</a:t>
            </a:r>
            <a:endParaRPr lang="de-DE" b="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BA1DC5-ED05-03C7-581C-BD1AC8E95AC0}"/>
              </a:ext>
            </a:extLst>
          </p:cNvPr>
          <p:cNvSpPr txBox="1"/>
          <p:nvPr/>
        </p:nvSpPr>
        <p:spPr>
          <a:xfrm>
            <a:off x="791610" y="1066294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HH_WFS_Stadtrad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289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17A6C2AA-6126-580E-D719-445128CC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63414"/>
              </p:ext>
            </p:extLst>
          </p:nvPr>
        </p:nvGraphicFramePr>
        <p:xfrm>
          <a:off x="1154740" y="3128791"/>
          <a:ext cx="8128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9450">
                  <a:extLst>
                    <a:ext uri="{9D8B030D-6E8A-4147-A177-3AD203B41FA5}">
                      <a16:colId xmlns:a16="http://schemas.microsoft.com/office/drawing/2014/main" val="3731061642"/>
                    </a:ext>
                  </a:extLst>
                </a:gridCol>
                <a:gridCol w="5168550">
                  <a:extLst>
                    <a:ext uri="{9D8B030D-6E8A-4147-A177-3AD203B41FA5}">
                      <a16:colId xmlns:a16="http://schemas.microsoft.com/office/drawing/2014/main" val="3975484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800" b="1" i="1" dirty="0" err="1"/>
                        <a:t>anzahl_raeder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Anzahl verfügbarer Räder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91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anzahl_pedelec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Anzahl verfügbarer Pedelecs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751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uid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ID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8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stand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Letztes Update der Daten dieser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28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art_der_station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85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anzahl_bike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Siehe </a:t>
                      </a:r>
                      <a:r>
                        <a:rPr lang="de-DE" sz="1600" dirty="0" err="1"/>
                        <a:t>anzahl_raeder</a:t>
                      </a:r>
                      <a:r>
                        <a:rPr lang="de-DE" sz="1600" dirty="0"/>
                        <a:t> … nur als String?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538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anzahl_cargobike_electric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verfügbarer elektrischer Lastenräder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44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61477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2C7ABAC7-687E-033C-B01F-ED952F4C6624}"/>
              </a:ext>
            </a:extLst>
          </p:cNvPr>
          <p:cNvSpPr txBox="1"/>
          <p:nvPr/>
        </p:nvSpPr>
        <p:spPr>
          <a:xfrm>
            <a:off x="791610" y="2759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54901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E9515AC-974C-9385-4410-3E6AD6A5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75381"/>
            <a:ext cx="8496300" cy="47791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A9C788-DE67-3C4E-0DA5-87233211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StadtRAD</a:t>
            </a:r>
            <a:r>
              <a:rPr lang="de-DE" dirty="0"/>
              <a:t> Station / Fahrradleihstationen (OSM)</a:t>
            </a:r>
            <a:br>
              <a:rPr lang="de-DE" dirty="0"/>
            </a:br>
            <a:r>
              <a:rPr lang="de-DE" b="0" dirty="0"/>
              <a:t>Vergleich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A00E262-0C6D-F671-CD9F-E175F5348308}"/>
              </a:ext>
            </a:extLst>
          </p:cNvPr>
          <p:cNvCxnSpPr>
            <a:cxnSpLocks/>
          </p:cNvCxnSpPr>
          <p:nvPr/>
        </p:nvCxnSpPr>
        <p:spPr>
          <a:xfrm flipH="1">
            <a:off x="7610475" y="688075"/>
            <a:ext cx="3057525" cy="23027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45C472-6FE5-4318-6281-068AE7A5F623}"/>
              </a:ext>
            </a:extLst>
          </p:cNvPr>
          <p:cNvCxnSpPr>
            <a:cxnSpLocks/>
          </p:cNvCxnSpPr>
          <p:nvPr/>
        </p:nvCxnSpPr>
        <p:spPr>
          <a:xfrm>
            <a:off x="5505450" y="838200"/>
            <a:ext cx="266700" cy="809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6FE0F7D-657D-F0C1-6851-F3EFFC2A9853}"/>
              </a:ext>
            </a:extLst>
          </p:cNvPr>
          <p:cNvCxnSpPr>
            <a:cxnSpLocks/>
          </p:cNvCxnSpPr>
          <p:nvPr/>
        </p:nvCxnSpPr>
        <p:spPr>
          <a:xfrm>
            <a:off x="1581150" y="2686050"/>
            <a:ext cx="2524125" cy="742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2613E827-F049-4A6C-BDC5-81D46E5E6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197556"/>
            <a:ext cx="10580688" cy="4344987"/>
          </a:xfrm>
        </p:spPr>
        <p:txBody>
          <a:bodyPr/>
          <a:lstStyle/>
          <a:p>
            <a:r>
              <a:rPr lang="de-DE" dirty="0"/>
              <a:t>Gelb ... OpenStreetMap Daten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D2E93D9-CD85-BBAD-61C4-67A8B1038CEB}"/>
              </a:ext>
            </a:extLst>
          </p:cNvPr>
          <p:cNvCxnSpPr/>
          <p:nvPr/>
        </p:nvCxnSpPr>
        <p:spPr>
          <a:xfrm flipH="1" flipV="1">
            <a:off x="7743825" y="5334000"/>
            <a:ext cx="3438525" cy="1020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884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85972-FC65-4D9D-75BA-62385EF5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DE00612-BD5C-8A98-C226-0DCA39EB1C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44" y="1232751"/>
            <a:ext cx="6913244" cy="439249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0D9AFA-D042-06B9-865D-48A367FAB3B0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1800" b="1" dirty="0"/>
              <a:t>Quelle </a:t>
            </a:r>
            <a:r>
              <a:rPr lang="de-DE" altLang="de-DE" dirty="0" err="1"/>
              <a:t>HH_WFS_Harazaen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133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202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  <a:br>
              <a:rPr lang="de-DE" dirty="0"/>
            </a:br>
            <a:r>
              <a:rPr lang="de-DE" b="0" dirty="0"/>
              <a:t>des Beispielfoliensatzes</a:t>
            </a: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0" indent="-285750">
              <a:buFontTx/>
              <a:buChar char="-"/>
            </a:pPr>
            <a:r>
              <a:rPr lang="de-DE" b="1" dirty="0"/>
              <a:t>Daten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OpenStreetMap</a:t>
            </a:r>
          </a:p>
          <a:p>
            <a:pPr lvl="1" indent="0">
              <a:buNone/>
            </a:pP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Geo-Webservices</a:t>
            </a:r>
          </a:p>
          <a:p>
            <a:pPr marL="861750" lvl="3" indent="-285750">
              <a:buFontTx/>
              <a:buChar char="-"/>
            </a:pPr>
            <a:r>
              <a:rPr lang="de-DE" sz="1400" dirty="0"/>
              <a:t>WMS / WFS / WCS</a:t>
            </a:r>
          </a:p>
          <a:p>
            <a:pPr marL="861750" lvl="3" indent="-285750">
              <a:buFontTx/>
              <a:buChar char="-"/>
            </a:pPr>
            <a:endParaRPr lang="de-DE" sz="1400" b="1" dirty="0"/>
          </a:p>
          <a:p>
            <a:pPr marL="681750" lvl="1" indent="-285750">
              <a:buFontTx/>
              <a:buChar char="-"/>
            </a:pPr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</a:p>
          <a:p>
            <a:pPr marL="681750" lvl="1" indent="-285750">
              <a:buFontTx/>
              <a:buChar char="-"/>
            </a:pPr>
            <a:endParaRPr lang="de-DE" b="1" dirty="0"/>
          </a:p>
          <a:p>
            <a:pPr marL="285750" lvl="0" indent="-285750">
              <a:buFontTx/>
              <a:buChar char="-"/>
            </a:pPr>
            <a:r>
              <a:rPr lang="de-DE" sz="1600" b="1" dirty="0">
                <a:solidFill>
                  <a:srgbClr val="00305E"/>
                </a:solidFill>
              </a:rPr>
              <a:t>Einbindung in die </a:t>
            </a:r>
            <a:r>
              <a:rPr lang="de-DE" sz="1600" b="1" dirty="0" err="1">
                <a:solidFill>
                  <a:srgbClr val="00305E"/>
                </a:solidFill>
              </a:rPr>
              <a:t>PrioBike</a:t>
            </a:r>
            <a:r>
              <a:rPr lang="de-DE" b="1" dirty="0"/>
              <a:t> App</a:t>
            </a:r>
          </a:p>
          <a:p>
            <a:pPr marL="681750" lvl="1" indent="-285750">
              <a:buFontTx/>
              <a:buChar char="-"/>
            </a:pPr>
            <a:r>
              <a:rPr lang="de-DE" dirty="0" err="1"/>
              <a:t>GeoJSON</a:t>
            </a:r>
            <a:endParaRPr lang="de-DE" dirty="0"/>
          </a:p>
          <a:p>
            <a:pPr marL="681750" lvl="1" indent="-285750">
              <a:buFontTx/>
              <a:buChar char="-"/>
            </a:pPr>
            <a:r>
              <a:rPr lang="de-DE" dirty="0"/>
              <a:t>WMS</a:t>
            </a:r>
          </a:p>
          <a:p>
            <a:pPr marL="681750" lvl="1" indent="-285750">
              <a:buFontTx/>
              <a:buChar char="-"/>
            </a:pPr>
            <a:r>
              <a:rPr lang="de-DE" dirty="0"/>
              <a:t>Kommunikation mit dem Server</a:t>
            </a:r>
          </a:p>
          <a:p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12484059-D276-BA2A-17AA-A408FC1B0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386265"/>
              </p:ext>
            </p:extLst>
          </p:nvPr>
        </p:nvGraphicFramePr>
        <p:xfrm>
          <a:off x="874712" y="1203960"/>
          <a:ext cx="10577730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0802">
                  <a:extLst>
                    <a:ext uri="{9D8B030D-6E8A-4147-A177-3AD203B41FA5}">
                      <a16:colId xmlns:a16="http://schemas.microsoft.com/office/drawing/2014/main" val="63872924"/>
                    </a:ext>
                  </a:extLst>
                </a:gridCol>
                <a:gridCol w="7166928">
                  <a:extLst>
                    <a:ext uri="{9D8B030D-6E8A-4147-A177-3AD203B41FA5}">
                      <a16:colId xmlns:a16="http://schemas.microsoft.com/office/drawing/2014/main" val="3219413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radfahrende_seit_jahresbeginn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des Jahres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81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tageslinie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Stunde pro Tag (konfigurierbar)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2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radfahrende_insgesamt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seit Beginn der Zählung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2892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radfahrende_vorjahr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Radfahrender im Vorjahr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297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max_radfahrende_woche_jahr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Woche,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59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typ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Typ der Zählstation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98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link_download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Link zu Download dieser Daten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max_radfahrende_monat_jahr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Monat,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023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in_betrieb_seit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Datum der Inbetriebnahme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826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max_radfahrende_tag_jahr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Tag, mit den meisten Radfahrenden in diesem Jahr (+ Anzahl)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264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jahrgangslinie</a:t>
                      </a:r>
                      <a:endParaRPr lang="de-DE" b="1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Anzahl Radfahrender pro Woche in diesem Jahr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461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12150898"/>
                  </a:ext>
                </a:extLst>
              </a:tr>
            </a:tbl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FD279294-BB38-344F-6538-52E9FAA4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Fahrradzählstationen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bike_count.geojson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606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931DD-9E4A-DE69-178E-BA6CE215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bike_and_ride.geojson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840252C-2FBA-16A9-ACAD-45B52C351F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5" y="1675166"/>
            <a:ext cx="6215620" cy="3507668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C43312-05A4-6EEF-DB55-AA8AC577A6C7}"/>
              </a:ext>
            </a:extLst>
          </p:cNvPr>
          <p:cNvSpPr txBox="1"/>
          <p:nvPr/>
        </p:nvSpPr>
        <p:spPr>
          <a:xfrm>
            <a:off x="874712" y="2003789"/>
            <a:ext cx="4427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HH_WFS_Bike_und_Ride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~ 1.300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335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6CED6-4B59-C78A-8E46-F8B60007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Bike &amp; Ride Stationen</a:t>
            </a:r>
            <a:br>
              <a:rPr lang="de-DE" dirty="0"/>
            </a:br>
            <a:r>
              <a:rPr lang="de-DE" sz="1400" b="0" dirty="0"/>
              <a:t>/</a:t>
            </a:r>
            <a:r>
              <a:rPr lang="de-DE" sz="1400" b="0" dirty="0" err="1"/>
              <a:t>data</a:t>
            </a:r>
            <a:r>
              <a:rPr lang="de-DE" sz="1400" b="0" dirty="0"/>
              <a:t>/</a:t>
            </a:r>
            <a:r>
              <a:rPr lang="de-DE" sz="1400" b="0" dirty="0" err="1"/>
              <a:t>generated</a:t>
            </a:r>
            <a:r>
              <a:rPr lang="de-DE" sz="1400" b="0" dirty="0"/>
              <a:t>/</a:t>
            </a:r>
            <a:r>
              <a:rPr lang="de-DE" sz="1400" b="0" dirty="0" err="1"/>
              <a:t>wfs</a:t>
            </a:r>
            <a:r>
              <a:rPr lang="de-DE" sz="1400" b="0" dirty="0"/>
              <a:t>/</a:t>
            </a:r>
            <a:r>
              <a:rPr lang="de-DE" sz="1400" b="0" dirty="0" err="1"/>
              <a:t>bike_and_ride.geojson</a:t>
            </a:r>
            <a:endParaRPr lang="de-DE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3EDB315-4EEC-5E5E-694C-9D14C0D4643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23915728"/>
              </p:ext>
            </p:extLst>
          </p:nvPr>
        </p:nvGraphicFramePr>
        <p:xfrm>
          <a:off x="874713" y="1484313"/>
          <a:ext cx="10580686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0175">
                  <a:extLst>
                    <a:ext uri="{9D8B030D-6E8A-4147-A177-3AD203B41FA5}">
                      <a16:colId xmlns:a16="http://schemas.microsoft.com/office/drawing/2014/main" val="1927919891"/>
                    </a:ext>
                  </a:extLst>
                </a:gridCol>
                <a:gridCol w="6950511">
                  <a:extLst>
                    <a:ext uri="{9D8B030D-6E8A-4147-A177-3AD203B41FA5}">
                      <a16:colId xmlns:a16="http://schemas.microsoft.com/office/drawing/2014/main" val="3224324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800" b="1" i="1" dirty="0" err="1"/>
                        <a:t>haltestelle</a:t>
                      </a:r>
                      <a:endParaRPr lang="de-DE" sz="1800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Haltstelle die zu der B+R Anlage gehört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87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symbol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52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adresse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Adresse der B+R Anlage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2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davon_nicht_ueberdachte_stellplaetze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nicht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53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davon_gesicherte_mietstellplaetze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gesicherter Mietstellplätze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37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Letzte Aktualisierung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3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Email-Adresse für Kontakt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46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davon_ueberdachte_stellplaetze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überdachter Stellplätze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1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schliessfaecher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Anzahl Schließfächer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7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internet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Internet Seite der B+R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19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719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35FE1-4A58-2253-30D0-52C6BA8C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Fahrradluftstationen/Fahrradladestationen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bike_air_station.geojson</a:t>
            </a:r>
            <a:endParaRPr lang="de-DE" sz="1200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C9D46C6B-96FA-2E79-C17B-B729F4407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86445"/>
              </p:ext>
            </p:extLst>
          </p:nvPr>
        </p:nvGraphicFramePr>
        <p:xfrm>
          <a:off x="1149292" y="4066564"/>
          <a:ext cx="813825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2691">
                  <a:extLst>
                    <a:ext uri="{9D8B030D-6E8A-4147-A177-3AD203B41FA5}">
                      <a16:colId xmlns:a16="http://schemas.microsoft.com/office/drawing/2014/main" val="2247393248"/>
                    </a:ext>
                  </a:extLst>
                </a:gridCol>
                <a:gridCol w="6225563">
                  <a:extLst>
                    <a:ext uri="{9D8B030D-6E8A-4147-A177-3AD203B41FA5}">
                      <a16:colId xmlns:a16="http://schemas.microsoft.com/office/drawing/2014/main" val="942737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betreiber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Betreiber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35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 err="1"/>
                        <a:t>name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Name der Station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21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sz="1600" i="1" dirty="0"/>
                        <a:t>kontakt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Email / Telefonnummern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277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de-DE" b="1" i="1" dirty="0" err="1"/>
                        <a:t>anmerkungen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der Pumpe, Anzahl Verfügbarer Ladestationen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0973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A949175-C7BC-EAE0-0B9A-F73096BAC955}"/>
              </a:ext>
            </a:extLst>
          </p:cNvPr>
          <p:cNvSpPr txBox="1"/>
          <p:nvPr/>
        </p:nvSpPr>
        <p:spPr>
          <a:xfrm>
            <a:off x="874712" y="351046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E112131-B1F9-2DE5-6BBB-C37F50CF553F}"/>
              </a:ext>
            </a:extLst>
          </p:cNvPr>
          <p:cNvSpPr txBox="1"/>
          <p:nvPr/>
        </p:nvSpPr>
        <p:spPr>
          <a:xfrm>
            <a:off x="874712" y="1499291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HH_WFS_Fahrradluftstationen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49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496720D-FA0D-7D17-75FA-4FC0939B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45" y="1569212"/>
            <a:ext cx="4561824" cy="263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08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45CB97-271C-D30C-6724-74DD96CC32F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345" t="20042" r="78372" b="32926"/>
          <a:stretch/>
        </p:blipFill>
        <p:spPr bwMode="auto">
          <a:xfrm>
            <a:off x="3051111" y="1294534"/>
            <a:ext cx="5921986" cy="41196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63280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DA6D0-7FF9-BD5C-E91B-33A6695E2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e-DE" dirty="0"/>
              <a:t>Baustellen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construction_sides.geojson</a:t>
            </a:r>
            <a:endParaRPr lang="de-DE" dirty="0"/>
          </a:p>
        </p:txBody>
      </p:sp>
      <p:pic>
        <p:nvPicPr>
          <p:cNvPr id="8" name="Inhaltsplatzhalter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2017E6B-B7F0-D6AC-7555-FF8F95CD2C9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02" y="1643317"/>
            <a:ext cx="6788597" cy="3721785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81940D-4BCE-2805-A15F-DC9137CB9CD9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Punkt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HH_WFS_Baustellen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563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08658-E898-A650-4917-02F8FAC7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Verkehr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wfs</a:t>
            </a:r>
            <a:r>
              <a:rPr lang="de-DE" sz="1200" b="0" dirty="0"/>
              <a:t>/</a:t>
            </a:r>
            <a:r>
              <a:rPr lang="de-DE" sz="1200" b="0" dirty="0" err="1"/>
              <a:t>traffic.geojson</a:t>
            </a:r>
            <a:endParaRPr lang="de-DE" dirty="0"/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A1461C7A-0B94-0EE8-BAA2-08A6555024A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28940751"/>
              </p:ext>
            </p:extLst>
          </p:nvPr>
        </p:nvGraphicFramePr>
        <p:xfrm>
          <a:off x="1235438" y="4232445"/>
          <a:ext cx="10580686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9216">
                  <a:extLst>
                    <a:ext uri="{9D8B030D-6E8A-4147-A177-3AD203B41FA5}">
                      <a16:colId xmlns:a16="http://schemas.microsoft.com/office/drawing/2014/main" val="3831445643"/>
                    </a:ext>
                  </a:extLst>
                </a:gridCol>
                <a:gridCol w="8351470">
                  <a:extLst>
                    <a:ext uri="{9D8B030D-6E8A-4147-A177-3AD203B41FA5}">
                      <a16:colId xmlns:a16="http://schemas.microsoft.com/office/drawing/2014/main" val="121970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Strassenklasse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Art der Straße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187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i="1" dirty="0" err="1"/>
                        <a:t>Zeitstempel_utc</a:t>
                      </a:r>
                      <a:endParaRPr lang="de-DE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Zeitstempel in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1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/>
                        <a:t>Zustandsklasse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Auslastung der Straße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432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i="1" dirty="0" err="1"/>
                        <a:t>zeitstempel</a:t>
                      </a:r>
                      <a:endParaRPr lang="de-DE" b="1" i="1" dirty="0"/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Zeitstempel in CET/CEST</a:t>
                      </a:r>
                    </a:p>
                  </a:txBody>
                  <a:tcP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975802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D99AF6BB-495D-EFE1-3969-EE8B13D8DE48}"/>
              </a:ext>
            </a:extLst>
          </p:cNvPr>
          <p:cNvSpPr txBox="1"/>
          <p:nvPr/>
        </p:nvSpPr>
        <p:spPr>
          <a:xfrm>
            <a:off x="874711" y="1289567"/>
            <a:ext cx="4427130" cy="172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b="1" dirty="0"/>
              <a:t>Geometrie</a:t>
            </a:r>
            <a:r>
              <a:rPr lang="de-DE" sz="1800" dirty="0"/>
              <a:t> Polylinie</a:t>
            </a:r>
          </a:p>
          <a:p>
            <a:endParaRPr lang="de-DE" sz="1800" dirty="0"/>
          </a:p>
          <a:p>
            <a:r>
              <a:rPr lang="de-DE" sz="1800" b="1" dirty="0"/>
              <a:t>Quelle </a:t>
            </a:r>
            <a:r>
              <a:rPr lang="de-DE" altLang="de-DE" sz="1800" dirty="0" err="1"/>
              <a:t>HH_WFS_Verkehrslage</a:t>
            </a:r>
            <a:endParaRPr lang="de-DE" altLang="de-DE" sz="1800" dirty="0"/>
          </a:p>
          <a:p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altLang="de-DE" sz="1800" b="1" dirty="0">
                <a:latin typeface="Arial" panose="020B0604020202020204" pitchFamily="34" charset="0"/>
              </a:rPr>
              <a:t>Anzahl</a:t>
            </a:r>
            <a:r>
              <a:rPr lang="de-DE" altLang="de-DE" sz="1800" dirty="0">
                <a:latin typeface="Arial" panose="020B0604020202020204" pitchFamily="34" charset="0"/>
              </a:rPr>
              <a:t> Variabel</a:t>
            </a:r>
            <a:endParaRPr kumimoji="0" lang="de-DE" alt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de-DE" dirty="0"/>
              <a:t> </a:t>
            </a:r>
          </a:p>
        </p:txBody>
      </p:sp>
      <p:pic>
        <p:nvPicPr>
          <p:cNvPr id="6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A620E34-8A42-3A4F-8617-B0D2DB3D9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3" y="427826"/>
            <a:ext cx="6173668" cy="3569226"/>
          </a:xfrm>
          <a:prstGeom prst="rect">
            <a:avLst/>
          </a:prstGeom>
          <a:ln>
            <a:noFill/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2D6F4D1-75CA-730A-2E93-B4E635B0EB5F}"/>
              </a:ext>
            </a:extLst>
          </p:cNvPr>
          <p:cNvSpPr txBox="1"/>
          <p:nvPr/>
        </p:nvSpPr>
        <p:spPr>
          <a:xfrm>
            <a:off x="874712" y="3745417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/>
              <a:t>Attribute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2934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A27803-33EF-6569-49E4-689AFD0E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Multi-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Decision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b="0" dirty="0"/>
              <a:t>Ermittlung von Unfallschwerpunkten in Hamburg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7854E-2087-673C-0736-B3C5EDE8D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Kriterien/Daten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6EE91F-4320-0160-9150-5357B5EC3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Anzahl der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Schwere der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Dichte der Unfälle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Stärke des Verkehrs</a:t>
            </a:r>
          </a:p>
          <a:p>
            <a:endParaRPr lang="de-DE" dirty="0"/>
          </a:p>
          <a:p>
            <a:r>
              <a:rPr lang="de-DE" b="1" dirty="0"/>
              <a:t>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</a:t>
            </a:r>
            <a:r>
              <a:rPr lang="de-DE" dirty="0">
                <a:hlinkClick r:id="rId2"/>
              </a:rPr>
              <a:t>https://unfallatlas.statistikportal.de/</a:t>
            </a: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Beteiligte Verkehrsteilnehmer, Schwere des Unfalls</a:t>
            </a:r>
          </a:p>
          <a:p>
            <a:r>
              <a:rPr lang="de-DE" b="1" dirty="0"/>
              <a:t>Straßen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Quelle OpenStreetMap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Art der Straße (viel befahrene Straßen)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1323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2EF9F-35D3-9A48-E9E4-01ADF1BD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66A1F4-3A33-CDA1-27EF-5EAE5C491A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altLang="de-DE" b="1" dirty="0"/>
              <a:t>Skript	</a:t>
            </a:r>
            <a:r>
              <a:rPr lang="de-DE" altLang="de-DE" dirty="0"/>
              <a:t>generate_accident_black_spots.py</a:t>
            </a:r>
          </a:p>
          <a:p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Führt bei Bedarf Download aus (</a:t>
            </a:r>
            <a:r>
              <a:rPr lang="de-DE" altLang="de-DE" dirty="0" err="1"/>
              <a:t>get_accidents</a:t>
            </a:r>
            <a:r>
              <a:rPr lang="de-DE" altLang="de-DE" dirty="0"/>
              <a:t> Funktion) (~ 15-20 Minuten)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Alle Scores und Variablen sind konfigurierbar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Ausführungszeit Berechnung ~2 Minuten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de-DE" dirty="0"/>
              <a:t>Beliebig erweiterbar auf andere Gebiete (benötigt neue Straßendaten &amp; Boundary)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0157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D9911D-FFBA-8FE5-C4CF-B5C189C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E061A-8B9B-628B-1B9C-E89276E092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Feature</a:t>
            </a:r>
            <a:r>
              <a:rPr lang="de-DE" dirty="0"/>
              <a:t> … Geoobjekt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Abstrahiertes Objekt der realen Welt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Immer ein </a:t>
            </a:r>
            <a:r>
              <a:rPr lang="de-DE" i="1" dirty="0"/>
              <a:t>Geometrie</a:t>
            </a:r>
            <a:r>
              <a:rPr lang="de-DE" dirty="0"/>
              <a:t> Attribut (Punkt, Polylinie, Polygon, …)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Zusätzlich nicht-räumliche Attribute (Fachdaten wie Farbe, Name, Anzahl, …)</a:t>
            </a:r>
          </a:p>
          <a:p>
            <a:pPr lvl="1" indent="0">
              <a:buNone/>
            </a:pPr>
            <a:endParaRPr lang="de-DE" dirty="0"/>
          </a:p>
          <a:p>
            <a:r>
              <a:rPr lang="de-DE" b="1" dirty="0"/>
              <a:t>Feature Class </a:t>
            </a:r>
            <a:r>
              <a:rPr lang="de-DE" dirty="0"/>
              <a:t>… Sammlung von Features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Selbe räumliche Repräsentation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Gemeinsame Attribute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GeoJSON</a:t>
            </a:r>
            <a:r>
              <a:rPr lang="de-DE" dirty="0"/>
              <a:t> „</a:t>
            </a:r>
            <a:r>
              <a:rPr lang="de-DE" i="1" dirty="0" err="1"/>
              <a:t>FeatureCollection</a:t>
            </a:r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8637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Unfalldaten herunterladen</a:t>
            </a:r>
            <a:endParaRPr lang="de-DE" dirty="0"/>
          </a:p>
        </p:txBody>
      </p:sp>
      <p:pic>
        <p:nvPicPr>
          <p:cNvPr id="5" name="Inhaltsplatzhalter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0C0BD580-FFE2-B87E-E60F-FA287E69954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083" y="1484313"/>
            <a:ext cx="8163946" cy="4344987"/>
          </a:xfrm>
        </p:spPr>
      </p:pic>
    </p:spTree>
    <p:extLst>
      <p:ext uri="{BB962C8B-B14F-4D97-AF65-F5344CB8AC3E}">
        <p14:creationId xmlns:p14="http://schemas.microsoft.com/office/powerpoint/2010/main" val="72624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7" name="Inhaltsplatzhalter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EEC7E872-6084-7CFE-3AE7-55F1F3F2C69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54" y="1484313"/>
            <a:ext cx="8187205" cy="4344987"/>
          </a:xfrm>
        </p:spPr>
      </p:pic>
    </p:spTree>
    <p:extLst>
      <p:ext uri="{BB962C8B-B14F-4D97-AF65-F5344CB8AC3E}">
        <p14:creationId xmlns:p14="http://schemas.microsoft.com/office/powerpoint/2010/main" val="11474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Grenzen von Hamburg</a:t>
            </a:r>
            <a:endParaRPr lang="de-DE" dirty="0"/>
          </a:p>
        </p:txBody>
      </p:sp>
      <p:pic>
        <p:nvPicPr>
          <p:cNvPr id="9" name="Inhaltsplatzhalter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8C0A6F-EF07-ADFD-E5A0-56321BF868F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66" y="1484313"/>
            <a:ext cx="6871780" cy="4344987"/>
          </a:xfrm>
        </p:spPr>
      </p:pic>
    </p:spTree>
    <p:extLst>
      <p:ext uri="{BB962C8B-B14F-4D97-AF65-F5344CB8AC3E}">
        <p14:creationId xmlns:p14="http://schemas.microsoft.com/office/powerpoint/2010/main" val="4212152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Puffern von Punktdaten zur „Gruppierung“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57F000F8-E8A9-B55A-4A60-DFE3AFD941C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79" y="1484313"/>
            <a:ext cx="8164755" cy="4344987"/>
          </a:xfrm>
        </p:spPr>
      </p:pic>
    </p:spTree>
    <p:extLst>
      <p:ext uri="{BB962C8B-B14F-4D97-AF65-F5344CB8AC3E}">
        <p14:creationId xmlns:p14="http://schemas.microsoft.com/office/powerpoint/2010/main" val="2700754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Zusammenführen überlappender Puffer (</a:t>
            </a:r>
            <a:r>
              <a:rPr lang="de-DE" b="0" dirty="0" err="1"/>
              <a:t>Dissolve</a:t>
            </a:r>
            <a:r>
              <a:rPr lang="de-DE" b="0" dirty="0"/>
              <a:t>)</a:t>
            </a:r>
            <a:endParaRPr lang="de-DE" dirty="0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F0A2222-4FEB-F1E2-580D-56879EDC13B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63" y="1484313"/>
            <a:ext cx="8196587" cy="4344987"/>
          </a:xfrm>
        </p:spPr>
      </p:pic>
    </p:spTree>
    <p:extLst>
      <p:ext uri="{BB962C8B-B14F-4D97-AF65-F5344CB8AC3E}">
        <p14:creationId xmlns:p14="http://schemas.microsoft.com/office/powerpoint/2010/main" val="2277426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5FC46-1A52-7A14-E031-ABAC2076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Straßendaten (gefiltert nach Hauptverkehrsadern)</a:t>
            </a:r>
            <a:endParaRPr lang="de-DE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15661CE-9A79-DFFA-FF81-D96A2F99E22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3" y="1484313"/>
            <a:ext cx="7207566" cy="4344987"/>
          </a:xfrm>
        </p:spPr>
      </p:pic>
    </p:spTree>
    <p:extLst>
      <p:ext uri="{BB962C8B-B14F-4D97-AF65-F5344CB8AC3E}">
        <p14:creationId xmlns:p14="http://schemas.microsoft.com/office/powerpoint/2010/main" val="960562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Straßen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Verschneiden von Straßen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Motorway</a:t>
            </a:r>
            <a:r>
              <a:rPr lang="de-DE" dirty="0"/>
              <a:t>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Primary </a:t>
            </a:r>
            <a:r>
              <a:rPr lang="de-DE" dirty="0" err="1"/>
              <a:t>road</a:t>
            </a:r>
            <a:r>
              <a:rPr lang="de-DE" dirty="0"/>
              <a:t> … 1.2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Secondary</a:t>
            </a:r>
            <a:r>
              <a:rPr lang="de-DE" dirty="0"/>
              <a:t> </a:t>
            </a:r>
            <a:r>
              <a:rPr lang="de-DE" dirty="0" err="1"/>
              <a:t>road</a:t>
            </a:r>
            <a:r>
              <a:rPr lang="de-DE" dirty="0"/>
              <a:t> … 1.5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Keine … 2</a:t>
            </a:r>
          </a:p>
          <a:p>
            <a:endParaRPr lang="de-DE" b="1" dirty="0"/>
          </a:p>
          <a:p>
            <a:r>
              <a:rPr lang="de-DE" b="1" dirty="0" err="1"/>
              <a:t>score_road</a:t>
            </a:r>
            <a:endParaRPr lang="de-DE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Wert der verschnittenen Straßen</a:t>
            </a:r>
          </a:p>
        </p:txBody>
      </p:sp>
    </p:spTree>
    <p:extLst>
      <p:ext uri="{BB962C8B-B14F-4D97-AF65-F5344CB8AC3E}">
        <p14:creationId xmlns:p14="http://schemas.microsoft.com/office/powerpoint/2010/main" val="2750067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Dichte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Referenzwert: Radius Buffer * 3.1415</a:t>
            </a:r>
          </a:p>
          <a:p>
            <a:endParaRPr lang="de-DE" sz="2000" dirty="0"/>
          </a:p>
          <a:p>
            <a:r>
              <a:rPr lang="de-DE" sz="2000" b="1" dirty="0" err="1"/>
              <a:t>score_area</a:t>
            </a:r>
            <a:endParaRPr lang="de-DE" sz="20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2000" dirty="0"/>
              <a:t>Referenzwert – (Fläche Unfallpuffer / Anzahl Unfall)</a:t>
            </a:r>
          </a:p>
        </p:txBody>
      </p:sp>
    </p:spTree>
    <p:extLst>
      <p:ext uri="{BB962C8B-B14F-4D97-AF65-F5344CB8AC3E}">
        <p14:creationId xmlns:p14="http://schemas.microsoft.com/office/powerpoint/2010/main" val="202545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D4842-B571-41F8-45F6-FF4F18C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Vorgehensweise</a:t>
            </a:r>
            <a:br>
              <a:rPr lang="de-DE" dirty="0"/>
            </a:br>
            <a:r>
              <a:rPr lang="de-DE" b="0" dirty="0"/>
              <a:t>Score Berechnung Verletzlichkeit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ED28BD9-6BA9-43A8-C2AF-746B4F07D7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Verschneiden von Unfalldaten mit Unfallpufferobjekte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Leichtverletzte … 1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Schwerverletzte … 2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Tote … 3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 err="1"/>
              <a:t>score_vulnerabilty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Summe Schwere Unfall / Anzahl Unfälle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19B033-453B-DB13-A903-2498EC128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199DD0-EAB6-2A2F-C1AB-58C8F20EE42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1" dirty="0" err="1"/>
              <a:t>total_score</a:t>
            </a:r>
            <a:endParaRPr lang="de-DE" sz="1800" b="1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 err="1"/>
              <a:t>score_road</a:t>
            </a:r>
            <a:r>
              <a:rPr lang="de-DE" sz="1800" dirty="0"/>
              <a:t> * </a:t>
            </a:r>
            <a:r>
              <a:rPr lang="de-DE" sz="1800" dirty="0" err="1"/>
              <a:t>score_vulnerabilty</a:t>
            </a:r>
            <a:r>
              <a:rPr lang="de-DE" sz="1800" dirty="0"/>
              <a:t> * </a:t>
            </a:r>
            <a:r>
              <a:rPr lang="de-DE" sz="1800" dirty="0" err="1"/>
              <a:t>score_area</a:t>
            </a:r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Score kann nicht in mit anderen Scores verglichen werden: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Extremer Unfallschwerpunkt würde alle anderen validen Unfallschwerpunkte „klein“ wirken lassen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Fester Grenzwert</a:t>
            </a:r>
          </a:p>
          <a:p>
            <a:endParaRPr lang="de-DE" sz="1800" dirty="0"/>
          </a:p>
          <a:p>
            <a:r>
              <a:rPr lang="de-DE" sz="1800" dirty="0"/>
              <a:t>= </a:t>
            </a:r>
            <a:r>
              <a:rPr lang="de-DE" sz="1800" b="1" dirty="0"/>
              <a:t>6 Unfallschwerpunkte</a:t>
            </a:r>
          </a:p>
        </p:txBody>
      </p:sp>
    </p:spTree>
    <p:extLst>
      <p:ext uri="{BB962C8B-B14F-4D97-AF65-F5344CB8AC3E}">
        <p14:creationId xmlns:p14="http://schemas.microsoft.com/office/powerpoint/2010/main" val="192068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469EAE-D418-0E5F-3694-A93D0EB2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290256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B5634-7C58-A0C2-9D3C-EC29AB69C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DBE6CA6-7AF7-C7FF-3071-C62E9BE88CA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52" y="-173707"/>
            <a:ext cx="5896268" cy="379095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386E7C-BFAA-7D89-0B5F-E1D6AB49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58" y="3534497"/>
            <a:ext cx="6176821" cy="345876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63107C-B3B5-6121-C652-1300439FF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658" y="788671"/>
            <a:ext cx="4974415" cy="305817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FCD72FA-2586-686D-05BB-3A753C27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3" y="3838541"/>
            <a:ext cx="3591608" cy="24454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7E55DF-772B-F647-5BA4-946104A76E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7" y="421583"/>
            <a:ext cx="4158481" cy="291978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277A9F0-3D40-51BB-0A4D-B9834DDCA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4" y="3227068"/>
            <a:ext cx="4005705" cy="27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43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D0A7A96-93DE-4394-F451-6AC0E8211B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5" y="2339975"/>
            <a:ext cx="5416550" cy="263207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2F91A3-9BC1-9FED-209A-AD20404A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13" y="2339975"/>
            <a:ext cx="5092700" cy="26320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EB46396-6C3A-F059-F428-8C2B331DB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000"/>
          </a:xfrm>
        </p:spPr>
        <p:txBody>
          <a:bodyPr anchor="t">
            <a:normAutofit fontScale="90000"/>
          </a:bodyPr>
          <a:lstStyle/>
          <a:p>
            <a:r>
              <a:rPr lang="de-DE" dirty="0"/>
              <a:t>Diskussion</a:t>
            </a:r>
            <a:br>
              <a:rPr lang="de-DE" dirty="0"/>
            </a:br>
            <a:r>
              <a:rPr lang="de-DE" b="0" dirty="0"/>
              <a:t>Reicht pure Anzahl der Unfälle nicht aus?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33CB8B8-96A3-0F3A-ABEA-08814B73CF2F}"/>
              </a:ext>
            </a:extLst>
          </p:cNvPr>
          <p:cNvSpPr txBox="1"/>
          <p:nvPr/>
        </p:nvSpPr>
        <p:spPr>
          <a:xfrm>
            <a:off x="2575355" y="1695068"/>
            <a:ext cx="201208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11 Unfälle</a:t>
            </a:r>
          </a:p>
          <a:p>
            <a:pPr algn="ctr"/>
            <a:r>
              <a:rPr lang="de-DE" dirty="0"/>
              <a:t>Unfallschwerpunkt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FF2C20-D45D-5186-A58A-69DB7EBBE9A1}"/>
              </a:ext>
            </a:extLst>
          </p:cNvPr>
          <p:cNvSpPr txBox="1"/>
          <p:nvPr/>
        </p:nvSpPr>
        <p:spPr>
          <a:xfrm>
            <a:off x="7660968" y="1695067"/>
            <a:ext cx="249299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16 Unfälle</a:t>
            </a:r>
          </a:p>
          <a:p>
            <a:pPr algn="ctr"/>
            <a:r>
              <a:rPr lang="de-DE" dirty="0"/>
              <a:t>Kein Unfallschwerpunkt</a:t>
            </a:r>
          </a:p>
        </p:txBody>
      </p:sp>
    </p:spTree>
    <p:extLst>
      <p:ext uri="{BB962C8B-B14F-4D97-AF65-F5344CB8AC3E}">
        <p14:creationId xmlns:p14="http://schemas.microsoft.com/office/powerpoint/2010/main" val="799782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A565E-77D4-793B-C640-B3F30FD84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in die App</a:t>
            </a:r>
            <a:br>
              <a:rPr lang="de-DE" dirty="0"/>
            </a:br>
            <a:r>
              <a:rPr lang="de-DE" b="0" dirty="0" err="1"/>
              <a:t>Mapbox</a:t>
            </a:r>
            <a:r>
              <a:rPr lang="de-DE" b="0" dirty="0"/>
              <a:t> GL, </a:t>
            </a:r>
            <a:r>
              <a:rPr lang="de-DE" b="0" dirty="0" err="1"/>
              <a:t>PostGIS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63604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GeojsonSourceProperties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Datenquelle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Link zu </a:t>
            </a:r>
            <a:r>
              <a:rPr lang="de-DE" dirty="0" err="1"/>
              <a:t>GeoJSON</a:t>
            </a:r>
            <a:r>
              <a:rPr lang="de-DE" dirty="0"/>
              <a:t> Datei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von Clustern (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clusterMaxZoom</a:t>
            </a:r>
            <a:r>
              <a:rPr lang="de-DE" dirty="0"/>
              <a:t>, </a:t>
            </a:r>
            <a:r>
              <a:rPr lang="de-DE" dirty="0" err="1"/>
              <a:t>clusterRadius</a:t>
            </a:r>
            <a:r>
              <a:rPr lang="de-DE" dirty="0"/>
              <a:t>, …)</a:t>
            </a:r>
          </a:p>
          <a:p>
            <a:pPr lvl="3" indent="0">
              <a:buNone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916FD6E-3ABB-FA64-7B77-62CB9A162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6" t="24348" r="10570" b="22754"/>
          <a:stretch/>
        </p:blipFill>
        <p:spPr bwMode="auto">
          <a:xfrm>
            <a:off x="8907187" y="528501"/>
            <a:ext cx="2548212" cy="516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092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</a:t>
            </a:r>
            <a:r>
              <a:rPr lang="de-DE" dirty="0" err="1"/>
              <a:t>GeoJSON</a:t>
            </a:r>
            <a:br>
              <a:rPr lang="de-DE" dirty="0"/>
            </a:br>
            <a:r>
              <a:rPr lang="de-DE" b="0" dirty="0"/>
              <a:t>Flutter </a:t>
            </a:r>
            <a:r>
              <a:rPr lang="de-DE" b="0" dirty="0" err="1"/>
              <a:t>Mapbox</a:t>
            </a:r>
            <a:r>
              <a:rPr lang="de-DE" b="0" dirty="0"/>
              <a:t> GL per Symbol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1" dirty="0"/>
              <a:t>Ungeeignet für große Anzahl von Features</a:t>
            </a:r>
          </a:p>
          <a:p>
            <a:endParaRPr lang="de-DE" dirty="0"/>
          </a:p>
          <a:p>
            <a:r>
              <a:rPr lang="de-DE" dirty="0" err="1"/>
              <a:t>MapboxMapController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addSymbol</a:t>
            </a:r>
            <a:r>
              <a:rPr lang="de-DE" dirty="0"/>
              <a:t>(</a:t>
            </a:r>
            <a:r>
              <a:rPr lang="de-DE" dirty="0" err="1"/>
              <a:t>SymbolOptions</a:t>
            </a:r>
            <a:r>
              <a:rPr lang="de-DE" dirty="0"/>
              <a:t>(</a:t>
            </a:r>
            <a:r>
              <a:rPr lang="de-DE" dirty="0" err="1"/>
              <a:t>geometry</a:t>
            </a:r>
            <a:r>
              <a:rPr lang="de-DE" dirty="0"/>
              <a:t>, </a:t>
            </a:r>
            <a:r>
              <a:rPr lang="de-DE" dirty="0" err="1"/>
              <a:t>iconImage</a:t>
            </a:r>
            <a:r>
              <a:rPr lang="de-DE" dirty="0"/>
              <a:t>))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ADB80DB3-5609-9EAB-CB71-4F89E22E5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2" t="24587" r="10826" b="22935"/>
          <a:stretch/>
        </p:blipFill>
        <p:spPr bwMode="auto">
          <a:xfrm>
            <a:off x="8858774" y="204479"/>
            <a:ext cx="2727185" cy="562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02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Einbindung von WMS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MapboxController</a:t>
            </a:r>
            <a:endParaRPr lang="de-DE" dirty="0"/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addSource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RasterSourceProperties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 err="1"/>
              <a:t>url</a:t>
            </a:r>
            <a:r>
              <a:rPr lang="de-DE" dirty="0"/>
              <a:t>, </a:t>
            </a:r>
            <a:r>
              <a:rPr lang="de-DE" dirty="0" err="1"/>
              <a:t>tiles</a:t>
            </a:r>
            <a:r>
              <a:rPr lang="de-DE" dirty="0"/>
              <a:t>, …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Anfrage an WMS mit </a:t>
            </a:r>
            <a:r>
              <a:rPr lang="de-DE" dirty="0" err="1"/>
              <a:t>BoundingBox</a:t>
            </a:r>
            <a:r>
              <a:rPr lang="de-DE" dirty="0"/>
              <a:t> 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addLayer</a:t>
            </a:r>
            <a:r>
              <a:rPr lang="de-DE" dirty="0"/>
              <a:t>(</a:t>
            </a:r>
            <a:r>
              <a:rPr lang="de-DE" dirty="0" err="1"/>
              <a:t>name_source</a:t>
            </a:r>
            <a:r>
              <a:rPr lang="de-DE" dirty="0"/>
              <a:t>, </a:t>
            </a:r>
            <a:r>
              <a:rPr lang="de-DE" dirty="0" err="1"/>
              <a:t>name_layer</a:t>
            </a:r>
            <a:r>
              <a:rPr lang="de-DE" dirty="0"/>
              <a:t>, </a:t>
            </a:r>
            <a:r>
              <a:rPr lang="de-DE" dirty="0" err="1"/>
              <a:t>RasterLayerProperties</a:t>
            </a:r>
            <a:r>
              <a:rPr lang="de-DE" dirty="0"/>
              <a:t>)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Baut aus Datenquelle Layer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Fügt diesen zum Controller hinzu</a:t>
            </a:r>
          </a:p>
          <a:p>
            <a:pPr marL="861750" lvl="3" indent="-285750">
              <a:buFont typeface="Arial" panose="020B0604020202020204" pitchFamily="34" charset="0"/>
              <a:buChar char="•"/>
            </a:pPr>
            <a:r>
              <a:rPr lang="de-DE" dirty="0"/>
              <a:t>Konfiguration des </a:t>
            </a:r>
            <a:r>
              <a:rPr lang="de-DE" dirty="0" err="1"/>
              <a:t>Layers</a:t>
            </a:r>
            <a:endParaRPr lang="de-DE" dirty="0"/>
          </a:p>
          <a:p>
            <a:pPr marL="861750" lvl="3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1230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 err="1"/>
              <a:t>PostGIS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AC5C38A-33C2-4446-58DE-63B66C0811BF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FCA12FA-AF87-9588-2A82-B3C0B7EB27B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338B4C34-132B-BC97-5F81-340ED5DBDB37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E42224-ABB2-34E8-6FA3-32664F60DE1E}"/>
              </a:ext>
            </a:extLst>
          </p:cNvPr>
          <p:cNvSpPr txBox="1"/>
          <p:nvPr/>
        </p:nvSpPr>
        <p:spPr>
          <a:xfrm>
            <a:off x="8861144" y="4092897"/>
            <a:ext cx="124906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48A261-9F44-DC97-F783-4A3EB1F047F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687D68-0962-E67B-D47B-6F365B1D9838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583C48A-E662-57C9-CE02-37EF83A9F25A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F0A6F5-5D22-A7EB-85FB-6298B15F0E70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735E2AF-F583-6350-3780-38D607005A63}"/>
              </a:ext>
            </a:extLst>
          </p:cNvPr>
          <p:cNvSpPr txBox="1"/>
          <p:nvPr/>
        </p:nvSpPr>
        <p:spPr>
          <a:xfrm>
            <a:off x="4134868" y="2512521"/>
            <a:ext cx="30091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Punkt/</a:t>
            </a:r>
            <a:r>
              <a:rPr lang="de-DE" dirty="0" err="1"/>
              <a:t>Polyline</a:t>
            </a:r>
            <a:r>
              <a:rPr lang="de-DE" dirty="0"/>
              <a:t> + </a:t>
            </a:r>
            <a:r>
              <a:rPr lang="de-DE" dirty="0" err="1"/>
              <a:t>st_distance</a:t>
            </a:r>
            <a:r>
              <a:rPr lang="de-DE" dirty="0"/>
              <a:t>=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2EFDA39-BAF2-24E8-80A4-368650651BAC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03119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F3959A-49FD-A673-690F-5FA88038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mit Server</a:t>
            </a:r>
            <a:br>
              <a:rPr lang="de-DE" dirty="0"/>
            </a:br>
            <a:r>
              <a:rPr lang="de-DE" b="0" dirty="0"/>
              <a:t>Geo-Webservice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1156-CF03-6D4C-4797-8BCE648C7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E2852F9-E7F7-818A-320D-4EA76F5149AE}"/>
              </a:ext>
            </a:extLst>
          </p:cNvPr>
          <p:cNvSpPr txBox="1"/>
          <p:nvPr/>
        </p:nvSpPr>
        <p:spPr>
          <a:xfrm>
            <a:off x="8885991" y="4092897"/>
            <a:ext cx="11993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C545600-5419-BA06-6829-F2F2A4133819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9CAF1C9F-937C-60C9-763F-B1906F2E828F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Zylinder 14">
            <a:extLst>
              <a:ext uri="{FF2B5EF4-FFF2-40B4-BE49-F238E27FC236}">
                <a16:creationId xmlns:a16="http://schemas.microsoft.com/office/drawing/2014/main" id="{126940E3-AD18-14C8-9F2E-B84FD9111DCB}"/>
              </a:ext>
            </a:extLst>
          </p:cNvPr>
          <p:cNvSpPr/>
          <p:nvPr/>
        </p:nvSpPr>
        <p:spPr>
          <a:xfrm>
            <a:off x="8288011" y="2315818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FDA212-3E5D-C592-73BC-BB77F85F9A7D}"/>
              </a:ext>
            </a:extLst>
          </p:cNvPr>
          <p:cNvSpPr txBox="1"/>
          <p:nvPr/>
        </p:nvSpPr>
        <p:spPr>
          <a:xfrm>
            <a:off x="8644965" y="4092897"/>
            <a:ext cx="1681422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C4534BD-EB97-CB10-7965-410BBEE56364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00FA552-0B58-717B-E719-A5BB97B40480}"/>
              </a:ext>
            </a:extLst>
          </p:cNvPr>
          <p:cNvSpPr txBox="1"/>
          <p:nvPr/>
        </p:nvSpPr>
        <p:spPr>
          <a:xfrm>
            <a:off x="8656441" y="4965368"/>
            <a:ext cx="165846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145D093-0237-A993-9ACB-5C0DD310748E}"/>
              </a:ext>
            </a:extLst>
          </p:cNvPr>
          <p:cNvCxnSpPr/>
          <p:nvPr/>
        </p:nvCxnSpPr>
        <p:spPr>
          <a:xfrm>
            <a:off x="3250096" y="2932043"/>
            <a:ext cx="47310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44551D7-3651-D5D4-FD33-FB6D6E4929CC}"/>
              </a:ext>
            </a:extLst>
          </p:cNvPr>
          <p:cNvCxnSpPr>
            <a:cxnSpLocks/>
          </p:cNvCxnSpPr>
          <p:nvPr/>
        </p:nvCxnSpPr>
        <p:spPr>
          <a:xfrm flipH="1" flipV="1">
            <a:off x="3247818" y="3897834"/>
            <a:ext cx="473102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DC811BB2-BC13-6CAB-7D33-4EDCDD482D8D}"/>
              </a:ext>
            </a:extLst>
          </p:cNvPr>
          <p:cNvSpPr txBox="1"/>
          <p:nvPr/>
        </p:nvSpPr>
        <p:spPr>
          <a:xfrm>
            <a:off x="4134868" y="2343556"/>
            <a:ext cx="343267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GetMap</a:t>
            </a:r>
            <a:r>
              <a:rPr lang="de-DE" dirty="0"/>
              <a:t>/</a:t>
            </a:r>
            <a:r>
              <a:rPr lang="de-DE" dirty="0" err="1"/>
              <a:t>GetCoverage</a:t>
            </a:r>
            <a:endParaRPr lang="de-DE" dirty="0"/>
          </a:p>
          <a:p>
            <a:pPr algn="ctr"/>
            <a:r>
              <a:rPr lang="de-DE" dirty="0"/>
              <a:t>Request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2C67FB0-0555-751F-890D-A53C5A274FE6}"/>
              </a:ext>
            </a:extLst>
          </p:cNvPr>
          <p:cNvSpPr txBox="1"/>
          <p:nvPr/>
        </p:nvSpPr>
        <p:spPr>
          <a:xfrm>
            <a:off x="5080172" y="4053956"/>
            <a:ext cx="106631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27143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8480645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8906307" y="4122930"/>
            <a:ext cx="168411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GeoWebservice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3953892" y="3001617"/>
            <a:ext cx="40272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 flipV="1">
            <a:off x="3953892" y="3884795"/>
            <a:ext cx="4026066" cy="260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4162037" y="2346602"/>
            <a:ext cx="343267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Update Skript</a:t>
            </a:r>
          </a:p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  <a:r>
              <a:rPr lang="de-DE" dirty="0" err="1"/>
              <a:t>GetCoverage</a:t>
            </a:r>
            <a:r>
              <a:rPr lang="de-DE" dirty="0"/>
              <a:t>/</a:t>
            </a:r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5433766" y="4039040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1309373" y="2236933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1684457" y="4910606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1829959" y="3903937"/>
            <a:ext cx="124906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PostGIS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Datenbank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8849076" y="4805299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</p:spTree>
    <p:extLst>
      <p:ext uri="{BB962C8B-B14F-4D97-AF65-F5344CB8AC3E}">
        <p14:creationId xmlns:p14="http://schemas.microsoft.com/office/powerpoint/2010/main" val="3766181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64565C-31B5-0210-67A9-05467C76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Update der Daten</a:t>
            </a:r>
            <a:br>
              <a:rPr lang="de-DE" dirty="0"/>
            </a:br>
            <a:r>
              <a:rPr lang="de-DE" b="0" dirty="0"/>
              <a:t>Variante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D3DF68-B6A1-60EE-4D5F-299080229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Zylinder 5">
            <a:extLst>
              <a:ext uri="{FF2B5EF4-FFF2-40B4-BE49-F238E27FC236}">
                <a16:creationId xmlns:a16="http://schemas.microsoft.com/office/drawing/2014/main" id="{5B10D0E8-019F-B75F-855F-87B31B81D22F}"/>
              </a:ext>
            </a:extLst>
          </p:cNvPr>
          <p:cNvSpPr/>
          <p:nvPr/>
        </p:nvSpPr>
        <p:spPr>
          <a:xfrm>
            <a:off x="9259950" y="2236932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25C0BD-CC24-1099-D65C-13C85E3042B0}"/>
              </a:ext>
            </a:extLst>
          </p:cNvPr>
          <p:cNvSpPr txBox="1"/>
          <p:nvPr/>
        </p:nvSpPr>
        <p:spPr>
          <a:xfrm>
            <a:off x="9679237" y="3382190"/>
            <a:ext cx="1684115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5A8598B-A9B3-EDAD-7D8D-7402B0BBE28C}"/>
              </a:ext>
            </a:extLst>
          </p:cNvPr>
          <p:cNvCxnSpPr>
            <a:cxnSpLocks/>
          </p:cNvCxnSpPr>
          <p:nvPr/>
        </p:nvCxnSpPr>
        <p:spPr>
          <a:xfrm>
            <a:off x="7451143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091A133-3D5D-731B-A6B0-5DC13BEA6750}"/>
              </a:ext>
            </a:extLst>
          </p:cNvPr>
          <p:cNvCxnSpPr>
            <a:cxnSpLocks/>
          </p:cNvCxnSpPr>
          <p:nvPr/>
        </p:nvCxnSpPr>
        <p:spPr>
          <a:xfrm flipH="1">
            <a:off x="7451143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B764B76-C653-4389-B5DD-8A7A038A660B}"/>
              </a:ext>
            </a:extLst>
          </p:cNvPr>
          <p:cNvSpPr txBox="1"/>
          <p:nvPr/>
        </p:nvSpPr>
        <p:spPr>
          <a:xfrm>
            <a:off x="6482099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83DFA8-AA58-6F09-5A9A-C57A47D3BEA2}"/>
              </a:ext>
            </a:extLst>
          </p:cNvPr>
          <p:cNvSpPr txBox="1"/>
          <p:nvPr/>
        </p:nvSpPr>
        <p:spPr>
          <a:xfrm>
            <a:off x="7775900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sp>
        <p:nvSpPr>
          <p:cNvPr id="14" name="Zylinder 13">
            <a:extLst>
              <a:ext uri="{FF2B5EF4-FFF2-40B4-BE49-F238E27FC236}">
                <a16:creationId xmlns:a16="http://schemas.microsoft.com/office/drawing/2014/main" id="{F975E5BA-5A9C-5255-CC66-B303ED6E1FB9}"/>
              </a:ext>
            </a:extLst>
          </p:cNvPr>
          <p:cNvSpPr/>
          <p:nvPr/>
        </p:nvSpPr>
        <p:spPr>
          <a:xfrm>
            <a:off x="4898334" y="2203526"/>
            <a:ext cx="2395330" cy="25245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2A2C0FF-DA50-D27B-47BF-33BEE877062D}"/>
              </a:ext>
            </a:extLst>
          </p:cNvPr>
          <p:cNvSpPr txBox="1"/>
          <p:nvPr/>
        </p:nvSpPr>
        <p:spPr>
          <a:xfrm>
            <a:off x="5266766" y="4829172"/>
            <a:ext cx="16584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Server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FB840B2-9B1E-F148-6CCA-D6CA87E04F10}"/>
              </a:ext>
            </a:extLst>
          </p:cNvPr>
          <p:cNvSpPr txBox="1"/>
          <p:nvPr/>
        </p:nvSpPr>
        <p:spPr>
          <a:xfrm>
            <a:off x="5200150" y="3389132"/>
            <a:ext cx="179169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GeoServer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WMS/WFS/WCS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BEAA79D-01C2-56AD-5CB3-6A4A21A60249}"/>
              </a:ext>
            </a:extLst>
          </p:cNvPr>
          <p:cNvSpPr txBox="1"/>
          <p:nvPr/>
        </p:nvSpPr>
        <p:spPr>
          <a:xfrm>
            <a:off x="9744824" y="4840357"/>
            <a:ext cx="1658467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Externer Server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DB1D22F-CE25-9BE4-D317-140D27DEACF2}"/>
              </a:ext>
            </a:extLst>
          </p:cNvPr>
          <p:cNvSpPr/>
          <p:nvPr/>
        </p:nvSpPr>
        <p:spPr>
          <a:xfrm>
            <a:off x="1321904" y="2136913"/>
            <a:ext cx="1510748" cy="280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A6D09F-6CCB-7B99-AE17-99CD0B864611}"/>
              </a:ext>
            </a:extLst>
          </p:cNvPr>
          <p:cNvSpPr/>
          <p:nvPr/>
        </p:nvSpPr>
        <p:spPr>
          <a:xfrm>
            <a:off x="1918252" y="4522304"/>
            <a:ext cx="318052" cy="3180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9525850-F35A-0408-9446-C448F8BAFFF5}"/>
              </a:ext>
            </a:extLst>
          </p:cNvPr>
          <p:cNvSpPr txBox="1"/>
          <p:nvPr/>
        </p:nvSpPr>
        <p:spPr>
          <a:xfrm>
            <a:off x="1411429" y="5031666"/>
            <a:ext cx="142122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PrioBike</a:t>
            </a:r>
            <a:r>
              <a:rPr lang="de-DE" dirty="0"/>
              <a:t> App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E029E3-6BA1-FA3D-9D1C-88252058CCA2}"/>
              </a:ext>
            </a:extLst>
          </p:cNvPr>
          <p:cNvCxnSpPr>
            <a:cxnSpLocks/>
          </p:cNvCxnSpPr>
          <p:nvPr/>
        </p:nvCxnSpPr>
        <p:spPr>
          <a:xfrm>
            <a:off x="3002935" y="3091070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A281037-E4EB-287F-21C3-DE0F4F02478F}"/>
              </a:ext>
            </a:extLst>
          </p:cNvPr>
          <p:cNvCxnSpPr>
            <a:cxnSpLocks/>
          </p:cNvCxnSpPr>
          <p:nvPr/>
        </p:nvCxnSpPr>
        <p:spPr>
          <a:xfrm flipH="1">
            <a:off x="3002935" y="4126197"/>
            <a:ext cx="17158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17595271-53AB-1989-2726-65D9F3E26143}"/>
              </a:ext>
            </a:extLst>
          </p:cNvPr>
          <p:cNvSpPr txBox="1"/>
          <p:nvPr/>
        </p:nvSpPr>
        <p:spPr>
          <a:xfrm>
            <a:off x="2033891" y="2006661"/>
            <a:ext cx="343267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GetFeature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GetCoverage</a:t>
            </a:r>
            <a:r>
              <a:rPr lang="de-DE" dirty="0"/>
              <a:t>/</a:t>
            </a:r>
          </a:p>
          <a:p>
            <a:pPr algn="ctr"/>
            <a:r>
              <a:rPr lang="de-DE" dirty="0" err="1"/>
              <a:t>GetMap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34A62B8-3089-64C5-C9C8-52FAB88B7C0C}"/>
              </a:ext>
            </a:extLst>
          </p:cNvPr>
          <p:cNvSpPr txBox="1"/>
          <p:nvPr/>
        </p:nvSpPr>
        <p:spPr>
          <a:xfrm>
            <a:off x="3327692" y="4466124"/>
            <a:ext cx="106631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GeoJSON</a:t>
            </a:r>
            <a:endParaRPr lang="de-DE" dirty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66B7F4F-E9E1-9C18-A097-474A652FE5D3}"/>
              </a:ext>
            </a:extLst>
          </p:cNvPr>
          <p:cNvCxnSpPr/>
          <p:nvPr/>
        </p:nvCxnSpPr>
        <p:spPr>
          <a:xfrm>
            <a:off x="4718767" y="3091070"/>
            <a:ext cx="275446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7B786E9-93F7-C15F-4BB6-3104CE99E885}"/>
              </a:ext>
            </a:extLst>
          </p:cNvPr>
          <p:cNvCxnSpPr/>
          <p:nvPr/>
        </p:nvCxnSpPr>
        <p:spPr>
          <a:xfrm flipH="1">
            <a:off x="4718767" y="4126197"/>
            <a:ext cx="2732376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731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DA7E-9654-5E3E-ED0D-B724D7E9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B83096D-ABA0-6D52-87B6-25E045B0870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0583004"/>
              </p:ext>
            </p:extLst>
          </p:nvPr>
        </p:nvGraphicFramePr>
        <p:xfrm>
          <a:off x="874713" y="1484313"/>
          <a:ext cx="1058068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0343">
                  <a:extLst>
                    <a:ext uri="{9D8B030D-6E8A-4147-A177-3AD203B41FA5}">
                      <a16:colId xmlns:a16="http://schemas.microsoft.com/office/drawing/2014/main" val="3672905480"/>
                    </a:ext>
                  </a:extLst>
                </a:gridCol>
                <a:gridCol w="5290343">
                  <a:extLst>
                    <a:ext uri="{9D8B030D-6E8A-4147-A177-3AD203B41FA5}">
                      <a16:colId xmlns:a16="http://schemas.microsoft.com/office/drawing/2014/main" val="3611934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92D050"/>
                          </a:solidFill>
                        </a:rPr>
                        <a:t>+</a:t>
                      </a:r>
                      <a:r>
                        <a:rPr lang="de-DE" sz="3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endParaRPr lang="de-DE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400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  <a:p>
                      <a:pPr algn="ctr"/>
                      <a:endParaRPr lang="de-DE" sz="3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17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Von Community erstellt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Frei zugänglich für alle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Lizenz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Große Anzahl umfangreicher Datensätze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Fehlerhafte Daten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Keine Garantie für Vollständigkeit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239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57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EE68A5-807C-7E06-1C2C-378F90C1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  <a:br>
              <a:rPr lang="de-DE" dirty="0"/>
            </a:br>
            <a:r>
              <a:rPr lang="de-DE" b="0" dirty="0"/>
              <a:t>Attribute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F034C8-B241-4751-C6A3-73BA2B5403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5">
            <a:extLst>
              <a:ext uri="{FF2B5EF4-FFF2-40B4-BE49-F238E27FC236}">
                <a16:creationId xmlns:a16="http://schemas.microsoft.com/office/drawing/2014/main" id="{C28F1730-C4E6-BB1D-F07A-8AF379B0D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99741"/>
              </p:ext>
            </p:extLst>
          </p:nvPr>
        </p:nvGraphicFramePr>
        <p:xfrm>
          <a:off x="2794793" y="2599372"/>
          <a:ext cx="6602413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8899">
                  <a:extLst>
                    <a:ext uri="{9D8B030D-6E8A-4147-A177-3AD203B41FA5}">
                      <a16:colId xmlns:a16="http://schemas.microsoft.com/office/drawing/2014/main" val="4197694210"/>
                    </a:ext>
                  </a:extLst>
                </a:gridCol>
                <a:gridCol w="5243514">
                  <a:extLst>
                    <a:ext uri="{9D8B030D-6E8A-4147-A177-3AD203B41FA5}">
                      <a16:colId xmlns:a16="http://schemas.microsoft.com/office/drawing/2014/main" val="27589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/>
                        <a:t>OBJECTID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Index innerhalb der </a:t>
                      </a:r>
                      <a:r>
                        <a:rPr lang="de-DE" dirty="0" err="1"/>
                        <a:t>FeatureClass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24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osm_id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ID aus dem OpenStreetMap Datensatz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6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shape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Geometrie Attribut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1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fclass</a:t>
                      </a:r>
                      <a:endParaRPr lang="de-DE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Art des Features (</a:t>
                      </a:r>
                      <a:r>
                        <a:rPr lang="de-DE" dirty="0" err="1"/>
                        <a:t>parking_bicycle</a:t>
                      </a:r>
                      <a:r>
                        <a:rPr lang="de-DE" dirty="0"/>
                        <a:t>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0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i="1" dirty="0" err="1"/>
                        <a:t>name</a:t>
                      </a:r>
                      <a:endParaRPr lang="de-DE" b="0" i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 des Ortes sofern vorhanden (Name eines Fahrradladens)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1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00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F417B-5208-53A6-F509-E793B3B5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Datengrundlage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B14B5-45A4-6821-AFC2-A0C1ACF22A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028700"/>
            <a:ext cx="10580688" cy="4344987"/>
          </a:xfrm>
        </p:spPr>
        <p:txBody>
          <a:bodyPr/>
          <a:lstStyle/>
          <a:p>
            <a:r>
              <a:rPr lang="de-DE" b="1" dirty="0"/>
              <a:t>Quelle </a:t>
            </a:r>
            <a:r>
              <a:rPr lang="de-DE" altLang="de-DE" dirty="0">
                <a:hlinkClick r:id="rId2"/>
              </a:rPr>
              <a:t>https://download.geofabrik.de/europe/germany/hamburg.html</a:t>
            </a:r>
            <a:endParaRPr lang="de-DE" alt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gis_osm_pois_free.shp</a:t>
            </a:r>
            <a:r>
              <a:rPr lang="de-DE" dirty="0"/>
              <a:t> / </a:t>
            </a:r>
            <a:r>
              <a:rPr lang="de-DE" dirty="0" err="1"/>
              <a:t>gis_osm_pois_a_free.shp</a:t>
            </a:r>
            <a:r>
              <a:rPr lang="de-DE" dirty="0"/>
              <a:t> 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gis_osm_traffic_free.shp</a:t>
            </a:r>
            <a:r>
              <a:rPr lang="de-DE" dirty="0"/>
              <a:t> / </a:t>
            </a:r>
            <a:r>
              <a:rPr lang="de-DE" dirty="0" err="1"/>
              <a:t>gis_osm_traffic_a_free.shp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b="1" dirty="0"/>
              <a:t>Verarbeitung</a:t>
            </a:r>
            <a:r>
              <a:rPr lang="de-DE" dirty="0"/>
              <a:t> export_osm_data.py </a:t>
            </a:r>
          </a:p>
          <a:p>
            <a:endParaRPr lang="de-DE" dirty="0"/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Liest Daten aus .</a:t>
            </a:r>
            <a:r>
              <a:rPr lang="de-DE" dirty="0" err="1"/>
              <a:t>shp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Filtert nach </a:t>
            </a:r>
            <a:r>
              <a:rPr lang="de-DE" i="1" dirty="0" err="1"/>
              <a:t>fclass</a:t>
            </a:r>
            <a:r>
              <a:rPr lang="de-DE" i="1" dirty="0"/>
              <a:t> </a:t>
            </a:r>
            <a:r>
              <a:rPr lang="de-DE" dirty="0"/>
              <a:t>Wert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r>
              <a:rPr lang="de-DE" dirty="0"/>
              <a:t>Exportiert gefilterte Features als .</a:t>
            </a:r>
            <a:r>
              <a:rPr lang="de-DE" dirty="0" err="1"/>
              <a:t>geojson</a:t>
            </a:r>
            <a:r>
              <a:rPr lang="de-DE" dirty="0"/>
              <a:t>-Datei</a:t>
            </a:r>
          </a:p>
          <a:p>
            <a:pPr marL="681750" lvl="1" indent="-285750">
              <a:buFont typeface="Arial" panose="020B0604020202020204" pitchFamily="34" charset="0"/>
              <a:buChar char="•"/>
            </a:pP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5621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Fahrradständer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bicycle_parking.geojson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4712" y="1253035"/>
            <a:ext cx="10580688" cy="4344987"/>
          </a:xfrm>
        </p:spPr>
        <p:txBody>
          <a:bodyPr/>
          <a:lstStyle/>
          <a:p>
            <a:r>
              <a:rPr lang="de-DE" dirty="0"/>
              <a:t>~ 2.600 Punktdaten</a:t>
            </a:r>
          </a:p>
          <a:p>
            <a:r>
              <a:rPr lang="de-DE" dirty="0"/>
              <a:t>~ 1.200 Polygondaten</a:t>
            </a:r>
          </a:p>
          <a:p>
            <a:endParaRPr lang="de-DE" dirty="0"/>
          </a:p>
        </p:txBody>
      </p:sp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C169FBC-4C98-E7AE-3B99-8C14C565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9" y="2665132"/>
            <a:ext cx="4826045" cy="3164168"/>
          </a:xfrm>
          <a:prstGeom prst="rect">
            <a:avLst/>
          </a:prstGeom>
        </p:spPr>
      </p:pic>
      <p:pic>
        <p:nvPicPr>
          <p:cNvPr id="7" name="Grafik 6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6446E767-F49D-4739-4E55-DD0CD318E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441" y="123115"/>
            <a:ext cx="3115110" cy="2314898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3A4F8E1-2589-7F4B-A421-FC9BA8840C68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871075" y="2438013"/>
            <a:ext cx="494921" cy="1756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Gebäude, draußen, Bordstein enthält.&#10;&#10;Automatisch generierte Beschreibung">
            <a:extLst>
              <a:ext uri="{FF2B5EF4-FFF2-40B4-BE49-F238E27FC236}">
                <a16:creationId xmlns:a16="http://schemas.microsoft.com/office/drawing/2014/main" id="{494FEB10-E5F0-67EF-C282-7AC4D0697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51" y="2347675"/>
            <a:ext cx="4963218" cy="3400900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CCC2B8EF-99CF-8E07-513B-A417C3502C7C}"/>
              </a:ext>
            </a:extLst>
          </p:cNvPr>
          <p:cNvCxnSpPr>
            <a:stCxn id="16" idx="3"/>
          </p:cNvCxnSpPr>
          <p:nvPr/>
        </p:nvCxnSpPr>
        <p:spPr>
          <a:xfrm flipV="1">
            <a:off x="5865169" y="3316494"/>
            <a:ext cx="2869256" cy="7316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58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B969D-5C5D-A3C3-98F7-37AC9D9D5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Fahrradleihstationen</a:t>
            </a:r>
            <a:br>
              <a:rPr lang="de-DE" dirty="0"/>
            </a:br>
            <a:r>
              <a:rPr lang="de-DE" sz="1200" b="0" dirty="0"/>
              <a:t>/</a:t>
            </a:r>
            <a:r>
              <a:rPr lang="de-DE" sz="1200" b="0" dirty="0" err="1"/>
              <a:t>data</a:t>
            </a:r>
            <a:r>
              <a:rPr lang="de-DE" sz="1200" b="0" dirty="0"/>
              <a:t>/</a:t>
            </a:r>
            <a:r>
              <a:rPr lang="de-DE" sz="1200" b="0" dirty="0" err="1"/>
              <a:t>generated</a:t>
            </a:r>
            <a:r>
              <a:rPr lang="de-DE" sz="1200" b="0" dirty="0"/>
              <a:t>/</a:t>
            </a:r>
            <a:r>
              <a:rPr lang="de-DE" sz="1200" b="0" dirty="0" err="1"/>
              <a:t>osm</a:t>
            </a:r>
            <a:r>
              <a:rPr lang="de-DE" sz="1200" b="0" dirty="0"/>
              <a:t>/</a:t>
            </a:r>
            <a:r>
              <a:rPr lang="de-DE" sz="1200" b="0" dirty="0" err="1"/>
              <a:t>bicycle_rental.geojson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AD1527-EDFC-A106-18E1-C97F0F2B1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 Polygone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298 Punktdaten</a:t>
            </a:r>
          </a:p>
        </p:txBody>
      </p:sp>
      <p:pic>
        <p:nvPicPr>
          <p:cNvPr id="5" name="Grafik 4" descr="Ein Bild, das Text, Auto enthält.&#10;&#10;Automatisch generierte Beschreibung">
            <a:extLst>
              <a:ext uri="{FF2B5EF4-FFF2-40B4-BE49-F238E27FC236}">
                <a16:creationId xmlns:a16="http://schemas.microsoft.com/office/drawing/2014/main" id="{237D30B6-8314-53CA-88C3-BF18563C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152" y="346075"/>
            <a:ext cx="4053247" cy="2539835"/>
          </a:xfrm>
          <a:prstGeom prst="rect">
            <a:avLst/>
          </a:prstGeom>
        </p:spPr>
      </p:pic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3E870814-C4F3-3FC1-289E-B63C76F9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80" y="3010864"/>
            <a:ext cx="4920244" cy="2693482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BB282EA-6A03-920B-6753-19B6C4C1577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305675" y="2885910"/>
            <a:ext cx="2123101" cy="1724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0576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1581</Words>
  <Application>Microsoft Office PowerPoint</Application>
  <PresentationFormat>Breitbild</PresentationFormat>
  <Paragraphs>363</Paragraphs>
  <Slides>49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4" baseType="lpstr">
      <vt:lpstr>Symbol</vt:lpstr>
      <vt:lpstr>Open Sans</vt:lpstr>
      <vt:lpstr>Calibri</vt:lpstr>
      <vt:lpstr>Arial</vt:lpstr>
      <vt:lpstr>TUD_2018_16zu9</vt:lpstr>
      <vt:lpstr>PowerPoint-Präsentation</vt:lpstr>
      <vt:lpstr>Gliederung des Beispielfoliensatzes </vt:lpstr>
      <vt:lpstr>Begriffe</vt:lpstr>
      <vt:lpstr>OpenStreetMap</vt:lpstr>
      <vt:lpstr>PowerPoint-Präsentation</vt:lpstr>
      <vt:lpstr>Datengrundlage Attribute</vt:lpstr>
      <vt:lpstr>Datengrundlage</vt:lpstr>
      <vt:lpstr>Fahrradständer /data/generated/osm/bicycle_parking.geojson</vt:lpstr>
      <vt:lpstr>Fahrradleihstationen /data/generated/osm/bicycle_rental.geojson</vt:lpstr>
      <vt:lpstr>Fahrradläden /data/generated/osm/bicycle_shop.geojson</vt:lpstr>
      <vt:lpstr>Geo-Webservices Geoportal Hamburg, Deutscher Wetterdienst, OpenData Portal Hamburg</vt:lpstr>
      <vt:lpstr>Geo-Webservices</vt:lpstr>
      <vt:lpstr>GetCapabilities</vt:lpstr>
      <vt:lpstr>Deutscher Wetter Dienst</vt:lpstr>
      <vt:lpstr>PowerPoint-Präsentation</vt:lpstr>
      <vt:lpstr>StadtRAD Stationen /data/generated/wfs/stadt_rad.geojson</vt:lpstr>
      <vt:lpstr>StadtRAD Stationen /data/generated/wfs/stadt_rad.geojson</vt:lpstr>
      <vt:lpstr>StadtRAD Station / Fahrradleihstationen (OSM) Vergleich</vt:lpstr>
      <vt:lpstr>Fahrradzählstationen /data/generated/wfs/bike_count.geojson</vt:lpstr>
      <vt:lpstr>Fahrradzählstationen /data/generated/wfs/bike_count.geojson</vt:lpstr>
      <vt:lpstr>Bike &amp; Ride Stationen /data/generated/wfs/bike_and_ride.geojson</vt:lpstr>
      <vt:lpstr>Bike &amp; Ride Stationen /data/generated/wfs/bike_and_ride.geojson</vt:lpstr>
      <vt:lpstr>Fahrradluftstationen/Fahrradladestationen /data/generated/wfs/bike_air_station.geojson</vt:lpstr>
      <vt:lpstr>Baustellen /data/generated/wfs/construction_sides.geojson</vt:lpstr>
      <vt:lpstr>Baustellen /data/generated/wfs/construction_sides.geojson</vt:lpstr>
      <vt:lpstr>Verkehr /data/generated/wfs/traffic.geojson</vt:lpstr>
      <vt:lpstr>Multi-Criteria Decision Analysis Ermittlung von Unfallschwerpunkten in Hamburg</vt:lpstr>
      <vt:lpstr>Kriterien/Daten</vt:lpstr>
      <vt:lpstr>Vorgehensweise</vt:lpstr>
      <vt:lpstr>Vorgehensweise Unfalldaten herunterladen</vt:lpstr>
      <vt:lpstr>Vorgehensweise Grenzen von Hamburg</vt:lpstr>
      <vt:lpstr>Vorgehensweise Grenzen von Hamburg</vt:lpstr>
      <vt:lpstr>Vorgehensweise Puffern von Punktdaten zur „Gruppierung“</vt:lpstr>
      <vt:lpstr>Vorgehensweise Zusammenführen überlappender Puffer (Dissolve)</vt:lpstr>
      <vt:lpstr>Vorgehensweise Straßendaten (gefiltert nach Hauptverkehrsadern)</vt:lpstr>
      <vt:lpstr>Vorgehensweise Score Berechnung Straßen</vt:lpstr>
      <vt:lpstr>Vorgehensweise Score Berechnung Dichte</vt:lpstr>
      <vt:lpstr>Vorgehensweise Score Berechnung Verletzlichkeit</vt:lpstr>
      <vt:lpstr>Ergebnis</vt:lpstr>
      <vt:lpstr>PowerPoint-Präsentation</vt:lpstr>
      <vt:lpstr>Diskussion Reicht pure Anzahl der Unfälle nicht aus?</vt:lpstr>
      <vt:lpstr>Einbindung in die App Mapbox GL, PostGIS</vt:lpstr>
      <vt:lpstr>Einbindung von GeoJSON Flutter Mapbox GL per Layer</vt:lpstr>
      <vt:lpstr>Einbindung von GeoJSON Flutter Mapbox GL per Symbol</vt:lpstr>
      <vt:lpstr>Einbindung von WMS</vt:lpstr>
      <vt:lpstr>Kommunikation mit Server PostGIS</vt:lpstr>
      <vt:lpstr>Kommunikation mit Server Geo-Webservice</vt:lpstr>
      <vt:lpstr>Update der Daten Variante 1</vt:lpstr>
      <vt:lpstr>Update der Daten Variante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Markus Wieland</dc:creator>
  <cp:lastModifiedBy>Markus Wieland</cp:lastModifiedBy>
  <cp:revision>29</cp:revision>
  <dcterms:created xsi:type="dcterms:W3CDTF">2018-06-15T09:17:35Z</dcterms:created>
  <dcterms:modified xsi:type="dcterms:W3CDTF">2022-09-19T16:51:47Z</dcterms:modified>
</cp:coreProperties>
</file>